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Override3.xml" ContentType="application/vnd.openxmlformats-officedocument.themeOverride+xml"/>
  <Override PartName="/ppt/theme/themeOverride4.xml" ContentType="application/vnd.openxmlformats-officedocument.themeOverride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9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1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0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1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F48064B9-7F37-409B-8E11-E8B76D24174A}" type="datetimeFigureOut">
              <a:rPr lang="en-US"/>
              <a:pPr>
                <a:defRPr/>
              </a:pPr>
              <a:t>6/9/2010</a:t>
            </a:fld>
            <a:endParaRPr lang="en-US"/>
          </a:p>
        </p:txBody>
      </p:sp>
      <p:sp>
        <p:nvSpPr>
          <p:cNvPr id="12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890CA347-9884-4E3F-82EC-334B901147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AA5AFC-1730-4462-9B7A-3B5E711285DA}" type="datetimeFigureOut">
              <a:rPr lang="en-US"/>
              <a:pPr>
                <a:defRPr/>
              </a:pPr>
              <a:t>6/9/2010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FE5541-475D-4C59-AB62-D3A9948F34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9372D5-6D1B-492F-8BB4-17D8D873FDDA}" type="datetimeFigureOut">
              <a:rPr lang="en-US"/>
              <a:pPr>
                <a:defRPr/>
              </a:pPr>
              <a:t>6/9/2010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75BA42-5362-40AD-9E09-66706578BB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555892-1587-4C81-8509-69BA4C511CCC}" type="datetimeFigureOut">
              <a:rPr lang="en-US"/>
              <a:pPr>
                <a:defRPr/>
              </a:pPr>
              <a:t>6/9/2010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2172A0-5369-491F-9253-D9549ECCD1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6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Chevron 7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9A1B91D-138F-4722-B4E3-3103BA8C8F7B}" type="datetimeFigureOut">
              <a:rPr lang="en-US"/>
              <a:pPr>
                <a:defRPr/>
              </a:pPr>
              <a:t>6/9/2010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884657D-DD26-49A2-8CC9-9594A93273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F616725-5B9A-4F82-BC1F-8CF4A7F6C930}" type="datetimeFigureOut">
              <a:rPr lang="en-US"/>
              <a:pPr>
                <a:defRPr/>
              </a:pPr>
              <a:t>6/9/2010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D7C6849-00F3-4A5C-801C-3348AB720A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8A178AD-B76E-46D6-9E8F-5EC8B7F0AF31}" type="datetimeFigureOut">
              <a:rPr lang="en-US"/>
              <a:pPr>
                <a:defRPr/>
              </a:pPr>
              <a:t>6/9/2010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177F238-7959-4B0D-A0CB-6EE8BA6CE4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44A990B-1ECA-4E2C-BCB7-59EDF2AE7CFC}" type="datetimeFigureOut">
              <a:rPr lang="en-US"/>
              <a:pPr>
                <a:defRPr/>
              </a:pPr>
              <a:t>6/9/2010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25B5DA5-4849-445A-8F56-BE88EF1312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E7A31D-35E8-4B52-9758-5813963F1A51}" type="datetimeFigureOut">
              <a:rPr lang="en-US"/>
              <a:pPr>
                <a:defRPr/>
              </a:pPr>
              <a:t>6/9/2010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AAFC11-1441-404E-8912-012952DDC8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75F74FA-6981-4F8E-ACEE-E403C80000DA}" type="datetimeFigureOut">
              <a:rPr lang="en-US"/>
              <a:pPr>
                <a:defRPr/>
              </a:pPr>
              <a:t>6/9/2010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60C382A-821E-4891-B02D-834036B427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7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Freeform 8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11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Chevron 12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7DDBDDB6-BB5A-4159-BBAF-D84DBE3D5353}" type="datetimeFigureOut">
              <a:rPr lang="en-US"/>
              <a:pPr>
                <a:defRPr/>
              </a:pPr>
              <a:t>6/9/2010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23AD872D-0065-46F1-8BD7-E70ED9FD98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3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6998DD33-7E7D-437B-B9CB-788016A70229}" type="datetimeFigureOut">
              <a:rPr lang="en-US"/>
              <a:pPr>
                <a:defRPr/>
              </a:pPr>
              <a:t>6/9/2010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 smtClean="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AC88388E-820F-475F-8D73-F3CFCD8948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4" r:id="rId4"/>
    <p:sldLayoutId id="2147483675" r:id="rId5"/>
    <p:sldLayoutId id="2147483676" r:id="rId6"/>
    <p:sldLayoutId id="2147483670" r:id="rId7"/>
    <p:sldLayoutId id="2147483677" r:id="rId8"/>
    <p:sldLayoutId id="2147483678" r:id="rId9"/>
    <p:sldLayoutId id="2147483669" r:id="rId10"/>
    <p:sldLayoutId id="2147483668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fontAlgn="base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fontAlgn="base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The New Order</a:t>
            </a:r>
            <a:endParaRPr lang="en-US" dirty="0"/>
          </a:p>
        </p:txBody>
      </p:sp>
      <p:sp>
        <p:nvSpPr>
          <p:cNvPr id="13314" name="Subtitle 2"/>
          <p:cNvSpPr>
            <a:spLocks noGrp="1"/>
          </p:cNvSpPr>
          <p:nvPr>
            <p:ph type="subTitle" idx="1"/>
          </p:nvPr>
        </p:nvSpPr>
        <p:spPr>
          <a:xfrm>
            <a:off x="685800" y="3611563"/>
            <a:ext cx="7772400" cy="1200150"/>
          </a:xfrm>
        </p:spPr>
        <p:txBody>
          <a:bodyPr/>
          <a:lstStyle/>
          <a:p>
            <a:pPr marR="0"/>
            <a:r>
              <a:rPr lang="en-US" smtClean="0"/>
              <a:t>Changes in America’s economy and society.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normAutofit fontScale="77500" lnSpcReduction="20000"/>
          </a:bodyPr>
          <a:lstStyle/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smtClean="0"/>
              <a:t>Falling prices were due to the modernization of the practices of companies.  Machines and other technology were making the production of goods cheaper than ever.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smtClean="0"/>
              <a:t>Poor wages and high costs of all goods made it very hard for many workers to live well.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smtClean="0"/>
              <a:t>Divide between the rich upper class and the poor working class was filled by the middle class.</a:t>
            </a:r>
          </a:p>
          <a:p>
            <a:pPr marL="621792" lvl="1" fontAlgn="auto">
              <a:spcBef>
                <a:spcPts val="324"/>
              </a:spcBef>
              <a:spcAft>
                <a:spcPts val="0"/>
              </a:spcAft>
              <a:buFont typeface="Verdana"/>
              <a:buChar char="◦"/>
              <a:defRPr/>
            </a:pPr>
            <a:r>
              <a:rPr lang="en-US" dirty="0" smtClean="0"/>
              <a:t>Clerks, managers, college professors, small-business owners, clergy members, lawyers, and other professionals fell into this class.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smtClean="0"/>
              <a:t>Middle class felt threatened by both the upper and low class and felt that the values of America were being stripped away, began a movement to return to the economic opportunity, religious morality, political honesty, and social stability called the Progressive movement.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Industrial disorder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462088" y="1219200"/>
            <a:ext cx="6219825" cy="4906963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Political Cartoons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0" y="452438"/>
            <a:ext cx="6286500" cy="595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1066800"/>
            <a:ext cx="7123113" cy="496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685800"/>
            <a:ext cx="6667500" cy="523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err="1" smtClean="0"/>
              <a:t>Dictoglos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smtClean="0"/>
              <a:t>It is in hot weather, when life indoors is well-nigh unbearable with cooking, sleeping, and working, all crowded into the small rooms together, that the tenement expands, reckless of all restraint. Then a strange and picturesque life moves upon the flat roofs. In the day and early evening mothers air their babies there, the boys fly their kites from the house-tops, undismayed by police regulations... </a:t>
            </a:r>
          </a:p>
          <a:p>
            <a:pPr marL="621792" lvl="1" fontAlgn="auto">
              <a:spcBef>
                <a:spcPts val="324"/>
              </a:spcBef>
              <a:spcAft>
                <a:spcPts val="0"/>
              </a:spcAft>
              <a:buFont typeface="Verdana"/>
              <a:buChar char="◦"/>
              <a:defRPr/>
            </a:pPr>
            <a:r>
              <a:rPr lang="en-US" dirty="0" smtClean="0"/>
              <a:t>Jacob Riis. </a:t>
            </a:r>
            <a:r>
              <a:rPr lang="en-US" i="1" dirty="0" smtClean="0"/>
              <a:t>In The Slums</a:t>
            </a:r>
            <a:r>
              <a:rPr lang="en-US" dirty="0" smtClean="0"/>
              <a:t>. </a:t>
            </a:r>
            <a:r>
              <a:rPr lang="en-US" smtClean="0"/>
              <a:t>(1890)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Tenements and inner city slums begin as massive numbers of immigrants and farmers pushed into the cities</a:t>
            </a:r>
          </a:p>
          <a:p>
            <a:r>
              <a:rPr lang="en-US" smtClean="0"/>
              <a:t>1860- 20% of US population lived in cities</a:t>
            </a:r>
          </a:p>
          <a:p>
            <a:r>
              <a:rPr lang="en-US" smtClean="0"/>
              <a:t>1900- 40% lived in cities</a:t>
            </a:r>
          </a:p>
          <a:p>
            <a:endParaRPr lang="en-US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Shame of the Cities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Urbanization- The growth of cities</a:t>
            </a:r>
          </a:p>
          <a:p>
            <a:r>
              <a:rPr lang="en-US" smtClean="0"/>
              <a:t>Factories open in center of cities near railroad tracks.</a:t>
            </a:r>
          </a:p>
          <a:p>
            <a:r>
              <a:rPr lang="en-US" smtClean="0"/>
              <a:t>New York, Chicago, St. Louis populations explode in the crush of new citizens and workers.</a:t>
            </a:r>
          </a:p>
          <a:p>
            <a:r>
              <a:rPr lang="en-US" smtClean="0"/>
              <a:t>Suburbs- communities on the outer reaches of the main city.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Urban Growth</a:t>
            </a:r>
            <a:endParaRPr lang="en-US" dirty="0"/>
          </a:p>
        </p:txBody>
      </p:sp>
      <p:sp>
        <p:nvSpPr>
          <p:cNvPr id="16388" name="SMARTPenAnnotation66"/>
          <p:cNvSpPr>
            <a:spLocks/>
          </p:cNvSpPr>
          <p:nvPr/>
        </p:nvSpPr>
        <p:spPr bwMode="auto">
          <a:xfrm>
            <a:off x="985838" y="1928813"/>
            <a:ext cx="2016125" cy="79375"/>
          </a:xfrm>
          <a:custGeom>
            <a:avLst/>
            <a:gdLst/>
            <a:ahLst/>
            <a:cxnLst>
              <a:cxn ang="0">
                <a:pos x="0" y="23"/>
              </a:cxn>
              <a:cxn ang="0">
                <a:pos x="0" y="18"/>
              </a:cxn>
              <a:cxn ang="0">
                <a:pos x="1" y="16"/>
              </a:cxn>
              <a:cxn ang="0">
                <a:pos x="1" y="15"/>
              </a:cxn>
              <a:cxn ang="0">
                <a:pos x="2" y="15"/>
              </a:cxn>
              <a:cxn ang="0">
                <a:pos x="3" y="14"/>
              </a:cxn>
              <a:cxn ang="0">
                <a:pos x="4" y="13"/>
              </a:cxn>
              <a:cxn ang="0">
                <a:pos x="4" y="11"/>
              </a:cxn>
              <a:cxn ang="0">
                <a:pos x="5" y="11"/>
              </a:cxn>
              <a:cxn ang="0">
                <a:pos x="6" y="10"/>
              </a:cxn>
              <a:cxn ang="0">
                <a:pos x="7" y="10"/>
              </a:cxn>
              <a:cxn ang="0">
                <a:pos x="8" y="9"/>
              </a:cxn>
              <a:cxn ang="0">
                <a:pos x="9" y="8"/>
              </a:cxn>
              <a:cxn ang="0">
                <a:pos x="11" y="7"/>
              </a:cxn>
              <a:cxn ang="0">
                <a:pos x="12" y="6"/>
              </a:cxn>
              <a:cxn ang="0">
                <a:pos x="15" y="5"/>
              </a:cxn>
              <a:cxn ang="0">
                <a:pos x="24" y="4"/>
              </a:cxn>
              <a:cxn ang="0">
                <a:pos x="26" y="3"/>
              </a:cxn>
              <a:cxn ang="0">
                <a:pos x="28" y="2"/>
              </a:cxn>
              <a:cxn ang="0">
                <a:pos x="33" y="1"/>
              </a:cxn>
              <a:cxn ang="0">
                <a:pos x="64" y="0"/>
              </a:cxn>
              <a:cxn ang="0">
                <a:pos x="95" y="1"/>
              </a:cxn>
              <a:cxn ang="0">
                <a:pos x="104" y="2"/>
              </a:cxn>
              <a:cxn ang="0">
                <a:pos x="123" y="4"/>
              </a:cxn>
              <a:cxn ang="0">
                <a:pos x="140" y="5"/>
              </a:cxn>
              <a:cxn ang="0">
                <a:pos x="145" y="6"/>
              </a:cxn>
              <a:cxn ang="0">
                <a:pos x="149" y="7"/>
              </a:cxn>
              <a:cxn ang="0">
                <a:pos x="155" y="8"/>
              </a:cxn>
              <a:cxn ang="0">
                <a:pos x="169" y="11"/>
              </a:cxn>
              <a:cxn ang="0">
                <a:pos x="182" y="12"/>
              </a:cxn>
              <a:cxn ang="0">
                <a:pos x="187" y="13"/>
              </a:cxn>
              <a:cxn ang="0">
                <a:pos x="255" y="20"/>
              </a:cxn>
              <a:cxn ang="0">
                <a:pos x="275" y="23"/>
              </a:cxn>
              <a:cxn ang="0">
                <a:pos x="291" y="25"/>
              </a:cxn>
              <a:cxn ang="0">
                <a:pos x="303" y="27"/>
              </a:cxn>
              <a:cxn ang="0">
                <a:pos x="314" y="29"/>
              </a:cxn>
              <a:cxn ang="0">
                <a:pos x="331" y="30"/>
              </a:cxn>
              <a:cxn ang="0">
                <a:pos x="358" y="32"/>
              </a:cxn>
              <a:cxn ang="0">
                <a:pos x="364" y="33"/>
              </a:cxn>
              <a:cxn ang="0">
                <a:pos x="370" y="34"/>
              </a:cxn>
              <a:cxn ang="0">
                <a:pos x="388" y="35"/>
              </a:cxn>
              <a:cxn ang="0">
                <a:pos x="398" y="35"/>
              </a:cxn>
              <a:cxn ang="0">
                <a:pos x="447" y="40"/>
              </a:cxn>
              <a:cxn ang="0">
                <a:pos x="504" y="45"/>
              </a:cxn>
              <a:cxn ang="0">
                <a:pos x="537" y="48"/>
              </a:cxn>
              <a:cxn ang="0">
                <a:pos x="570" y="49"/>
              </a:cxn>
              <a:cxn ang="0">
                <a:pos x="610" y="49"/>
              </a:cxn>
              <a:cxn ang="0">
                <a:pos x="839" y="43"/>
              </a:cxn>
              <a:cxn ang="0">
                <a:pos x="873" y="42"/>
              </a:cxn>
              <a:cxn ang="0">
                <a:pos x="897" y="40"/>
              </a:cxn>
              <a:cxn ang="0">
                <a:pos x="916" y="39"/>
              </a:cxn>
              <a:cxn ang="0">
                <a:pos x="939" y="38"/>
              </a:cxn>
              <a:cxn ang="0">
                <a:pos x="1019" y="36"/>
              </a:cxn>
              <a:cxn ang="0">
                <a:pos x="1118" y="32"/>
              </a:cxn>
              <a:cxn ang="0">
                <a:pos x="1147" y="32"/>
              </a:cxn>
              <a:cxn ang="0">
                <a:pos x="1269" y="32"/>
              </a:cxn>
            </a:cxnLst>
            <a:rect l="0" t="0" r="r" b="b"/>
            <a:pathLst>
              <a:path w="1270" h="50">
                <a:moveTo>
                  <a:pt x="0" y="23"/>
                </a:moveTo>
                <a:lnTo>
                  <a:pt x="0" y="18"/>
                </a:lnTo>
                <a:lnTo>
                  <a:pt x="1" y="16"/>
                </a:lnTo>
                <a:lnTo>
                  <a:pt x="1" y="15"/>
                </a:lnTo>
                <a:lnTo>
                  <a:pt x="2" y="15"/>
                </a:lnTo>
                <a:lnTo>
                  <a:pt x="3" y="14"/>
                </a:lnTo>
                <a:lnTo>
                  <a:pt x="4" y="13"/>
                </a:lnTo>
                <a:lnTo>
                  <a:pt x="4" y="11"/>
                </a:lnTo>
                <a:lnTo>
                  <a:pt x="5" y="11"/>
                </a:lnTo>
                <a:lnTo>
                  <a:pt x="6" y="10"/>
                </a:lnTo>
                <a:lnTo>
                  <a:pt x="7" y="10"/>
                </a:lnTo>
                <a:lnTo>
                  <a:pt x="8" y="9"/>
                </a:lnTo>
                <a:lnTo>
                  <a:pt x="9" y="8"/>
                </a:lnTo>
                <a:lnTo>
                  <a:pt x="11" y="7"/>
                </a:lnTo>
                <a:lnTo>
                  <a:pt x="12" y="6"/>
                </a:lnTo>
                <a:lnTo>
                  <a:pt x="15" y="5"/>
                </a:lnTo>
                <a:lnTo>
                  <a:pt x="24" y="4"/>
                </a:lnTo>
                <a:lnTo>
                  <a:pt x="26" y="3"/>
                </a:lnTo>
                <a:lnTo>
                  <a:pt x="28" y="2"/>
                </a:lnTo>
                <a:lnTo>
                  <a:pt x="33" y="1"/>
                </a:lnTo>
                <a:lnTo>
                  <a:pt x="64" y="0"/>
                </a:lnTo>
                <a:lnTo>
                  <a:pt x="95" y="1"/>
                </a:lnTo>
                <a:lnTo>
                  <a:pt x="104" y="2"/>
                </a:lnTo>
                <a:lnTo>
                  <a:pt x="123" y="4"/>
                </a:lnTo>
                <a:lnTo>
                  <a:pt x="140" y="5"/>
                </a:lnTo>
                <a:lnTo>
                  <a:pt x="145" y="6"/>
                </a:lnTo>
                <a:lnTo>
                  <a:pt x="149" y="7"/>
                </a:lnTo>
                <a:lnTo>
                  <a:pt x="155" y="8"/>
                </a:lnTo>
                <a:lnTo>
                  <a:pt x="169" y="11"/>
                </a:lnTo>
                <a:lnTo>
                  <a:pt x="182" y="12"/>
                </a:lnTo>
                <a:lnTo>
                  <a:pt x="187" y="13"/>
                </a:lnTo>
                <a:lnTo>
                  <a:pt x="255" y="20"/>
                </a:lnTo>
                <a:lnTo>
                  <a:pt x="275" y="23"/>
                </a:lnTo>
                <a:lnTo>
                  <a:pt x="291" y="25"/>
                </a:lnTo>
                <a:lnTo>
                  <a:pt x="303" y="27"/>
                </a:lnTo>
                <a:lnTo>
                  <a:pt x="314" y="29"/>
                </a:lnTo>
                <a:lnTo>
                  <a:pt x="331" y="30"/>
                </a:lnTo>
                <a:lnTo>
                  <a:pt x="358" y="32"/>
                </a:lnTo>
                <a:lnTo>
                  <a:pt x="364" y="33"/>
                </a:lnTo>
                <a:lnTo>
                  <a:pt x="370" y="34"/>
                </a:lnTo>
                <a:lnTo>
                  <a:pt x="388" y="35"/>
                </a:lnTo>
                <a:lnTo>
                  <a:pt x="398" y="35"/>
                </a:lnTo>
                <a:lnTo>
                  <a:pt x="447" y="40"/>
                </a:lnTo>
                <a:lnTo>
                  <a:pt x="504" y="45"/>
                </a:lnTo>
                <a:lnTo>
                  <a:pt x="537" y="48"/>
                </a:lnTo>
                <a:lnTo>
                  <a:pt x="570" y="49"/>
                </a:lnTo>
                <a:lnTo>
                  <a:pt x="610" y="49"/>
                </a:lnTo>
                <a:lnTo>
                  <a:pt x="839" y="43"/>
                </a:lnTo>
                <a:lnTo>
                  <a:pt x="873" y="42"/>
                </a:lnTo>
                <a:lnTo>
                  <a:pt x="897" y="40"/>
                </a:lnTo>
                <a:lnTo>
                  <a:pt x="916" y="39"/>
                </a:lnTo>
                <a:lnTo>
                  <a:pt x="939" y="38"/>
                </a:lnTo>
                <a:lnTo>
                  <a:pt x="1019" y="36"/>
                </a:lnTo>
                <a:lnTo>
                  <a:pt x="1118" y="32"/>
                </a:lnTo>
                <a:lnTo>
                  <a:pt x="1147" y="32"/>
                </a:lnTo>
                <a:lnTo>
                  <a:pt x="1269" y="32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389" name="SMARTPenAnnotation67"/>
          <p:cNvSpPr>
            <a:spLocks/>
          </p:cNvSpPr>
          <p:nvPr/>
        </p:nvSpPr>
        <p:spPr bwMode="auto">
          <a:xfrm>
            <a:off x="4951413" y="3643313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" y="0"/>
              </a:cxn>
              <a:cxn ang="0">
                <a:pos x="0" y="0"/>
              </a:cxn>
            </a:cxnLst>
            <a:rect l="0" t="0" r="r" b="b"/>
            <a:pathLst>
              <a:path w="2" h="1">
                <a:moveTo>
                  <a:pt x="0" y="0"/>
                </a:moveTo>
                <a:lnTo>
                  <a:pt x="1" y="0"/>
                </a:lnTo>
                <a:lnTo>
                  <a:pt x="0" y="0"/>
                </a:lnTo>
                <a:close/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390" name="SMARTPenAnnotation68"/>
          <p:cNvSpPr>
            <a:spLocks/>
          </p:cNvSpPr>
          <p:nvPr/>
        </p:nvSpPr>
        <p:spPr bwMode="auto">
          <a:xfrm>
            <a:off x="5000625" y="3608388"/>
            <a:ext cx="1524000" cy="58737"/>
          </a:xfrm>
          <a:custGeom>
            <a:avLst/>
            <a:gdLst/>
            <a:ahLst/>
            <a:cxnLst>
              <a:cxn ang="0">
                <a:pos x="0" y="22"/>
              </a:cxn>
              <a:cxn ang="0">
                <a:pos x="16" y="23"/>
              </a:cxn>
              <a:cxn ang="0">
                <a:pos x="20" y="23"/>
              </a:cxn>
              <a:cxn ang="0">
                <a:pos x="24" y="24"/>
              </a:cxn>
              <a:cxn ang="0">
                <a:pos x="30" y="26"/>
              </a:cxn>
              <a:cxn ang="0">
                <a:pos x="46" y="28"/>
              </a:cxn>
              <a:cxn ang="0">
                <a:pos x="53" y="29"/>
              </a:cxn>
              <a:cxn ang="0">
                <a:pos x="65" y="30"/>
              </a:cxn>
              <a:cxn ang="0">
                <a:pos x="83" y="31"/>
              </a:cxn>
              <a:cxn ang="0">
                <a:pos x="91" y="31"/>
              </a:cxn>
              <a:cxn ang="0">
                <a:pos x="119" y="34"/>
              </a:cxn>
              <a:cxn ang="0">
                <a:pos x="141" y="35"/>
              </a:cxn>
              <a:cxn ang="0">
                <a:pos x="163" y="35"/>
              </a:cxn>
              <a:cxn ang="0">
                <a:pos x="218" y="35"/>
              </a:cxn>
              <a:cxn ang="0">
                <a:pos x="228" y="35"/>
              </a:cxn>
              <a:cxn ang="0">
                <a:pos x="238" y="34"/>
              </a:cxn>
              <a:cxn ang="0">
                <a:pos x="247" y="33"/>
              </a:cxn>
              <a:cxn ang="0">
                <a:pos x="265" y="31"/>
              </a:cxn>
              <a:cxn ang="0">
                <a:pos x="318" y="23"/>
              </a:cxn>
              <a:cxn ang="0">
                <a:pos x="355" y="16"/>
              </a:cxn>
              <a:cxn ang="0">
                <a:pos x="391" y="9"/>
              </a:cxn>
              <a:cxn ang="0">
                <a:pos x="419" y="4"/>
              </a:cxn>
              <a:cxn ang="0">
                <a:pos x="431" y="2"/>
              </a:cxn>
              <a:cxn ang="0">
                <a:pos x="443" y="1"/>
              </a:cxn>
              <a:cxn ang="0">
                <a:pos x="465" y="0"/>
              </a:cxn>
              <a:cxn ang="0">
                <a:pos x="495" y="0"/>
              </a:cxn>
              <a:cxn ang="0">
                <a:pos x="515" y="0"/>
              </a:cxn>
              <a:cxn ang="0">
                <a:pos x="525" y="0"/>
              </a:cxn>
              <a:cxn ang="0">
                <a:pos x="534" y="1"/>
              </a:cxn>
              <a:cxn ang="0">
                <a:pos x="544" y="2"/>
              </a:cxn>
              <a:cxn ang="0">
                <a:pos x="553" y="3"/>
              </a:cxn>
              <a:cxn ang="0">
                <a:pos x="569" y="3"/>
              </a:cxn>
              <a:cxn ang="0">
                <a:pos x="583" y="5"/>
              </a:cxn>
              <a:cxn ang="0">
                <a:pos x="640" y="14"/>
              </a:cxn>
              <a:cxn ang="0">
                <a:pos x="676" y="18"/>
              </a:cxn>
              <a:cxn ang="0">
                <a:pos x="690" y="19"/>
              </a:cxn>
              <a:cxn ang="0">
                <a:pos x="702" y="20"/>
              </a:cxn>
              <a:cxn ang="0">
                <a:pos x="712" y="21"/>
              </a:cxn>
              <a:cxn ang="0">
                <a:pos x="722" y="22"/>
              </a:cxn>
              <a:cxn ang="0">
                <a:pos x="731" y="23"/>
              </a:cxn>
              <a:cxn ang="0">
                <a:pos x="739" y="24"/>
              </a:cxn>
              <a:cxn ang="0">
                <a:pos x="748" y="25"/>
              </a:cxn>
              <a:cxn ang="0">
                <a:pos x="765" y="26"/>
              </a:cxn>
              <a:cxn ang="0">
                <a:pos x="868" y="30"/>
              </a:cxn>
              <a:cxn ang="0">
                <a:pos x="890" y="31"/>
              </a:cxn>
              <a:cxn ang="0">
                <a:pos x="899" y="32"/>
              </a:cxn>
              <a:cxn ang="0">
                <a:pos x="907" y="33"/>
              </a:cxn>
              <a:cxn ang="0">
                <a:pos x="914" y="34"/>
              </a:cxn>
              <a:cxn ang="0">
                <a:pos x="933" y="35"/>
              </a:cxn>
              <a:cxn ang="0">
                <a:pos x="959" y="36"/>
              </a:cxn>
            </a:cxnLst>
            <a:rect l="0" t="0" r="r" b="b"/>
            <a:pathLst>
              <a:path w="960" h="37">
                <a:moveTo>
                  <a:pt x="0" y="22"/>
                </a:moveTo>
                <a:lnTo>
                  <a:pt x="16" y="23"/>
                </a:lnTo>
                <a:lnTo>
                  <a:pt x="20" y="23"/>
                </a:lnTo>
                <a:lnTo>
                  <a:pt x="24" y="24"/>
                </a:lnTo>
                <a:lnTo>
                  <a:pt x="30" y="26"/>
                </a:lnTo>
                <a:lnTo>
                  <a:pt x="46" y="28"/>
                </a:lnTo>
                <a:lnTo>
                  <a:pt x="53" y="29"/>
                </a:lnTo>
                <a:lnTo>
                  <a:pt x="65" y="30"/>
                </a:lnTo>
                <a:lnTo>
                  <a:pt x="83" y="31"/>
                </a:lnTo>
                <a:lnTo>
                  <a:pt x="91" y="31"/>
                </a:lnTo>
                <a:lnTo>
                  <a:pt x="119" y="34"/>
                </a:lnTo>
                <a:lnTo>
                  <a:pt x="141" y="35"/>
                </a:lnTo>
                <a:lnTo>
                  <a:pt x="163" y="35"/>
                </a:lnTo>
                <a:lnTo>
                  <a:pt x="218" y="35"/>
                </a:lnTo>
                <a:lnTo>
                  <a:pt x="228" y="35"/>
                </a:lnTo>
                <a:lnTo>
                  <a:pt x="238" y="34"/>
                </a:lnTo>
                <a:lnTo>
                  <a:pt x="247" y="33"/>
                </a:lnTo>
                <a:lnTo>
                  <a:pt x="265" y="31"/>
                </a:lnTo>
                <a:lnTo>
                  <a:pt x="318" y="23"/>
                </a:lnTo>
                <a:lnTo>
                  <a:pt x="355" y="16"/>
                </a:lnTo>
                <a:lnTo>
                  <a:pt x="391" y="9"/>
                </a:lnTo>
                <a:lnTo>
                  <a:pt x="419" y="4"/>
                </a:lnTo>
                <a:lnTo>
                  <a:pt x="431" y="2"/>
                </a:lnTo>
                <a:lnTo>
                  <a:pt x="443" y="1"/>
                </a:lnTo>
                <a:lnTo>
                  <a:pt x="465" y="0"/>
                </a:lnTo>
                <a:lnTo>
                  <a:pt x="495" y="0"/>
                </a:lnTo>
                <a:lnTo>
                  <a:pt x="515" y="0"/>
                </a:lnTo>
                <a:lnTo>
                  <a:pt x="525" y="0"/>
                </a:lnTo>
                <a:lnTo>
                  <a:pt x="534" y="1"/>
                </a:lnTo>
                <a:lnTo>
                  <a:pt x="544" y="2"/>
                </a:lnTo>
                <a:lnTo>
                  <a:pt x="553" y="3"/>
                </a:lnTo>
                <a:lnTo>
                  <a:pt x="569" y="3"/>
                </a:lnTo>
                <a:lnTo>
                  <a:pt x="583" y="5"/>
                </a:lnTo>
                <a:lnTo>
                  <a:pt x="640" y="14"/>
                </a:lnTo>
                <a:lnTo>
                  <a:pt x="676" y="18"/>
                </a:lnTo>
                <a:lnTo>
                  <a:pt x="690" y="19"/>
                </a:lnTo>
                <a:lnTo>
                  <a:pt x="702" y="20"/>
                </a:lnTo>
                <a:lnTo>
                  <a:pt x="712" y="21"/>
                </a:lnTo>
                <a:lnTo>
                  <a:pt x="722" y="22"/>
                </a:lnTo>
                <a:lnTo>
                  <a:pt x="731" y="23"/>
                </a:lnTo>
                <a:lnTo>
                  <a:pt x="739" y="24"/>
                </a:lnTo>
                <a:lnTo>
                  <a:pt x="748" y="25"/>
                </a:lnTo>
                <a:lnTo>
                  <a:pt x="765" y="26"/>
                </a:lnTo>
                <a:lnTo>
                  <a:pt x="868" y="30"/>
                </a:lnTo>
                <a:lnTo>
                  <a:pt x="890" y="31"/>
                </a:lnTo>
                <a:lnTo>
                  <a:pt x="899" y="32"/>
                </a:lnTo>
                <a:lnTo>
                  <a:pt x="907" y="33"/>
                </a:lnTo>
                <a:lnTo>
                  <a:pt x="914" y="34"/>
                </a:lnTo>
                <a:lnTo>
                  <a:pt x="933" y="35"/>
                </a:lnTo>
                <a:lnTo>
                  <a:pt x="959" y="36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391" name="SMARTPenAnnotation69"/>
          <p:cNvSpPr>
            <a:spLocks/>
          </p:cNvSpPr>
          <p:nvPr/>
        </p:nvSpPr>
        <p:spPr bwMode="auto">
          <a:xfrm>
            <a:off x="1200150" y="3994150"/>
            <a:ext cx="787400" cy="58738"/>
          </a:xfrm>
          <a:custGeom>
            <a:avLst/>
            <a:gdLst/>
            <a:ahLst/>
            <a:cxnLst>
              <a:cxn ang="0">
                <a:pos x="495" y="36"/>
              </a:cxn>
              <a:cxn ang="0">
                <a:pos x="461" y="36"/>
              </a:cxn>
              <a:cxn ang="0">
                <a:pos x="453" y="35"/>
              </a:cxn>
              <a:cxn ang="0">
                <a:pos x="443" y="34"/>
              </a:cxn>
              <a:cxn ang="0">
                <a:pos x="433" y="33"/>
              </a:cxn>
              <a:cxn ang="0">
                <a:pos x="425" y="32"/>
              </a:cxn>
              <a:cxn ang="0">
                <a:pos x="413" y="32"/>
              </a:cxn>
              <a:cxn ang="0">
                <a:pos x="406" y="31"/>
              </a:cxn>
              <a:cxn ang="0">
                <a:pos x="398" y="30"/>
              </a:cxn>
              <a:cxn ang="0">
                <a:pos x="378" y="27"/>
              </a:cxn>
              <a:cxn ang="0">
                <a:pos x="350" y="22"/>
              </a:cxn>
              <a:cxn ang="0">
                <a:pos x="338" y="21"/>
              </a:cxn>
              <a:cxn ang="0">
                <a:pos x="329" y="20"/>
              </a:cxn>
              <a:cxn ang="0">
                <a:pos x="321" y="19"/>
              </a:cxn>
              <a:cxn ang="0">
                <a:pos x="309" y="18"/>
              </a:cxn>
              <a:cxn ang="0">
                <a:pos x="275" y="18"/>
              </a:cxn>
              <a:cxn ang="0">
                <a:pos x="261" y="17"/>
              </a:cxn>
              <a:cxn ang="0">
                <a:pos x="251" y="16"/>
              </a:cxn>
              <a:cxn ang="0">
                <a:pos x="233" y="14"/>
              </a:cxn>
              <a:cxn ang="0">
                <a:pos x="216" y="11"/>
              </a:cxn>
              <a:cxn ang="0">
                <a:pos x="208" y="10"/>
              </a:cxn>
              <a:cxn ang="0">
                <a:pos x="196" y="9"/>
              </a:cxn>
              <a:cxn ang="0">
                <a:pos x="191" y="9"/>
              </a:cxn>
              <a:cxn ang="0">
                <a:pos x="186" y="8"/>
              </a:cxn>
              <a:cxn ang="0">
                <a:pos x="181" y="6"/>
              </a:cxn>
              <a:cxn ang="0">
                <a:pos x="176" y="6"/>
              </a:cxn>
              <a:cxn ang="0">
                <a:pos x="164" y="5"/>
              </a:cxn>
              <a:cxn ang="0">
                <a:pos x="160" y="4"/>
              </a:cxn>
              <a:cxn ang="0">
                <a:pos x="155" y="3"/>
              </a:cxn>
              <a:cxn ang="0">
                <a:pos x="152" y="2"/>
              </a:cxn>
              <a:cxn ang="0">
                <a:pos x="147" y="1"/>
              </a:cxn>
              <a:cxn ang="0">
                <a:pos x="137" y="0"/>
              </a:cxn>
              <a:cxn ang="0">
                <a:pos x="123" y="1"/>
              </a:cxn>
              <a:cxn ang="0">
                <a:pos x="115" y="2"/>
              </a:cxn>
              <a:cxn ang="0">
                <a:pos x="98" y="4"/>
              </a:cxn>
              <a:cxn ang="0">
                <a:pos x="89" y="6"/>
              </a:cxn>
              <a:cxn ang="0">
                <a:pos x="82" y="7"/>
              </a:cxn>
              <a:cxn ang="0">
                <a:pos x="76" y="9"/>
              </a:cxn>
              <a:cxn ang="0">
                <a:pos x="70" y="10"/>
              </a:cxn>
              <a:cxn ang="0">
                <a:pos x="63" y="12"/>
              </a:cxn>
              <a:cxn ang="0">
                <a:pos x="56" y="13"/>
              </a:cxn>
              <a:cxn ang="0">
                <a:pos x="0" y="27"/>
              </a:cxn>
            </a:cxnLst>
            <a:rect l="0" t="0" r="r" b="b"/>
            <a:pathLst>
              <a:path w="496" h="37">
                <a:moveTo>
                  <a:pt x="495" y="36"/>
                </a:moveTo>
                <a:lnTo>
                  <a:pt x="461" y="36"/>
                </a:lnTo>
                <a:lnTo>
                  <a:pt x="453" y="35"/>
                </a:lnTo>
                <a:lnTo>
                  <a:pt x="443" y="34"/>
                </a:lnTo>
                <a:lnTo>
                  <a:pt x="433" y="33"/>
                </a:lnTo>
                <a:lnTo>
                  <a:pt x="425" y="32"/>
                </a:lnTo>
                <a:lnTo>
                  <a:pt x="413" y="32"/>
                </a:lnTo>
                <a:lnTo>
                  <a:pt x="406" y="31"/>
                </a:lnTo>
                <a:lnTo>
                  <a:pt x="398" y="30"/>
                </a:lnTo>
                <a:lnTo>
                  <a:pt x="378" y="27"/>
                </a:lnTo>
                <a:lnTo>
                  <a:pt x="350" y="22"/>
                </a:lnTo>
                <a:lnTo>
                  <a:pt x="338" y="21"/>
                </a:lnTo>
                <a:lnTo>
                  <a:pt x="329" y="20"/>
                </a:lnTo>
                <a:lnTo>
                  <a:pt x="321" y="19"/>
                </a:lnTo>
                <a:lnTo>
                  <a:pt x="309" y="18"/>
                </a:lnTo>
                <a:lnTo>
                  <a:pt x="275" y="18"/>
                </a:lnTo>
                <a:lnTo>
                  <a:pt x="261" y="17"/>
                </a:lnTo>
                <a:lnTo>
                  <a:pt x="251" y="16"/>
                </a:lnTo>
                <a:lnTo>
                  <a:pt x="233" y="14"/>
                </a:lnTo>
                <a:lnTo>
                  <a:pt x="216" y="11"/>
                </a:lnTo>
                <a:lnTo>
                  <a:pt x="208" y="10"/>
                </a:lnTo>
                <a:lnTo>
                  <a:pt x="196" y="9"/>
                </a:lnTo>
                <a:lnTo>
                  <a:pt x="191" y="9"/>
                </a:lnTo>
                <a:lnTo>
                  <a:pt x="186" y="8"/>
                </a:lnTo>
                <a:lnTo>
                  <a:pt x="181" y="6"/>
                </a:lnTo>
                <a:lnTo>
                  <a:pt x="176" y="6"/>
                </a:lnTo>
                <a:lnTo>
                  <a:pt x="164" y="5"/>
                </a:lnTo>
                <a:lnTo>
                  <a:pt x="160" y="4"/>
                </a:lnTo>
                <a:lnTo>
                  <a:pt x="155" y="3"/>
                </a:lnTo>
                <a:lnTo>
                  <a:pt x="152" y="2"/>
                </a:lnTo>
                <a:lnTo>
                  <a:pt x="147" y="1"/>
                </a:lnTo>
                <a:lnTo>
                  <a:pt x="137" y="0"/>
                </a:lnTo>
                <a:lnTo>
                  <a:pt x="123" y="1"/>
                </a:lnTo>
                <a:lnTo>
                  <a:pt x="115" y="2"/>
                </a:lnTo>
                <a:lnTo>
                  <a:pt x="98" y="4"/>
                </a:lnTo>
                <a:lnTo>
                  <a:pt x="89" y="6"/>
                </a:lnTo>
                <a:lnTo>
                  <a:pt x="82" y="7"/>
                </a:lnTo>
                <a:lnTo>
                  <a:pt x="76" y="9"/>
                </a:lnTo>
                <a:lnTo>
                  <a:pt x="70" y="10"/>
                </a:lnTo>
                <a:lnTo>
                  <a:pt x="63" y="12"/>
                </a:lnTo>
                <a:lnTo>
                  <a:pt x="56" y="13"/>
                </a:lnTo>
                <a:lnTo>
                  <a:pt x="0" y="27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392" name="SMARTPenAnnotation70"/>
          <p:cNvSpPr>
            <a:spLocks/>
          </p:cNvSpPr>
          <p:nvPr/>
        </p:nvSpPr>
        <p:spPr bwMode="auto">
          <a:xfrm>
            <a:off x="928688" y="4479925"/>
            <a:ext cx="1373187" cy="57150"/>
          </a:xfrm>
          <a:custGeom>
            <a:avLst/>
            <a:gdLst/>
            <a:ahLst/>
            <a:cxnLst>
              <a:cxn ang="0">
                <a:pos x="9" y="27"/>
              </a:cxn>
              <a:cxn ang="0">
                <a:pos x="13" y="28"/>
              </a:cxn>
              <a:cxn ang="0">
                <a:pos x="17" y="30"/>
              </a:cxn>
              <a:cxn ang="0">
                <a:pos x="33" y="31"/>
              </a:cxn>
              <a:cxn ang="0">
                <a:pos x="39" y="33"/>
              </a:cxn>
              <a:cxn ang="0">
                <a:pos x="52" y="35"/>
              </a:cxn>
              <a:cxn ang="0">
                <a:pos x="71" y="34"/>
              </a:cxn>
              <a:cxn ang="0">
                <a:pos x="82" y="32"/>
              </a:cxn>
              <a:cxn ang="0">
                <a:pos x="95" y="31"/>
              </a:cxn>
              <a:cxn ang="0">
                <a:pos x="104" y="29"/>
              </a:cxn>
              <a:cxn ang="0">
                <a:pos x="115" y="27"/>
              </a:cxn>
              <a:cxn ang="0">
                <a:pos x="164" y="22"/>
              </a:cxn>
              <a:cxn ang="0">
                <a:pos x="195" y="19"/>
              </a:cxn>
              <a:cxn ang="0">
                <a:pos x="259" y="18"/>
              </a:cxn>
              <a:cxn ang="0">
                <a:pos x="295" y="15"/>
              </a:cxn>
              <a:cxn ang="0">
                <a:pos x="346" y="14"/>
              </a:cxn>
              <a:cxn ang="0">
                <a:pos x="466" y="13"/>
              </a:cxn>
              <a:cxn ang="0">
                <a:pos x="486" y="11"/>
              </a:cxn>
              <a:cxn ang="0">
                <a:pos x="511" y="9"/>
              </a:cxn>
              <a:cxn ang="0">
                <a:pos x="532" y="7"/>
              </a:cxn>
              <a:cxn ang="0">
                <a:pos x="543" y="5"/>
              </a:cxn>
              <a:cxn ang="0">
                <a:pos x="610" y="1"/>
              </a:cxn>
              <a:cxn ang="0">
                <a:pos x="743" y="0"/>
              </a:cxn>
              <a:cxn ang="0">
                <a:pos x="762" y="1"/>
              </a:cxn>
              <a:cxn ang="0">
                <a:pos x="778" y="3"/>
              </a:cxn>
              <a:cxn ang="0">
                <a:pos x="792" y="6"/>
              </a:cxn>
              <a:cxn ang="0">
                <a:pos x="802" y="9"/>
              </a:cxn>
              <a:cxn ang="0">
                <a:pos x="811" y="11"/>
              </a:cxn>
              <a:cxn ang="0">
                <a:pos x="836" y="13"/>
              </a:cxn>
              <a:cxn ang="0">
                <a:pos x="842" y="14"/>
              </a:cxn>
              <a:cxn ang="0">
                <a:pos x="848" y="16"/>
              </a:cxn>
              <a:cxn ang="0">
                <a:pos x="864" y="18"/>
              </a:cxn>
            </a:cxnLst>
            <a:rect l="0" t="0" r="r" b="b"/>
            <a:pathLst>
              <a:path w="865" h="36">
                <a:moveTo>
                  <a:pt x="0" y="27"/>
                </a:moveTo>
                <a:lnTo>
                  <a:pt x="9" y="27"/>
                </a:lnTo>
                <a:lnTo>
                  <a:pt x="11" y="27"/>
                </a:lnTo>
                <a:lnTo>
                  <a:pt x="13" y="28"/>
                </a:lnTo>
                <a:lnTo>
                  <a:pt x="14" y="29"/>
                </a:lnTo>
                <a:lnTo>
                  <a:pt x="17" y="30"/>
                </a:lnTo>
                <a:lnTo>
                  <a:pt x="24" y="31"/>
                </a:lnTo>
                <a:lnTo>
                  <a:pt x="33" y="31"/>
                </a:lnTo>
                <a:lnTo>
                  <a:pt x="36" y="32"/>
                </a:lnTo>
                <a:lnTo>
                  <a:pt x="39" y="33"/>
                </a:lnTo>
                <a:lnTo>
                  <a:pt x="42" y="34"/>
                </a:lnTo>
                <a:lnTo>
                  <a:pt x="52" y="35"/>
                </a:lnTo>
                <a:lnTo>
                  <a:pt x="65" y="35"/>
                </a:lnTo>
                <a:lnTo>
                  <a:pt x="71" y="34"/>
                </a:lnTo>
                <a:lnTo>
                  <a:pt x="77" y="33"/>
                </a:lnTo>
                <a:lnTo>
                  <a:pt x="82" y="32"/>
                </a:lnTo>
                <a:lnTo>
                  <a:pt x="91" y="32"/>
                </a:lnTo>
                <a:lnTo>
                  <a:pt x="95" y="31"/>
                </a:lnTo>
                <a:lnTo>
                  <a:pt x="99" y="30"/>
                </a:lnTo>
                <a:lnTo>
                  <a:pt x="104" y="29"/>
                </a:lnTo>
                <a:lnTo>
                  <a:pt x="108" y="28"/>
                </a:lnTo>
                <a:lnTo>
                  <a:pt x="115" y="27"/>
                </a:lnTo>
                <a:lnTo>
                  <a:pt x="146" y="24"/>
                </a:lnTo>
                <a:lnTo>
                  <a:pt x="164" y="22"/>
                </a:lnTo>
                <a:lnTo>
                  <a:pt x="183" y="20"/>
                </a:lnTo>
                <a:lnTo>
                  <a:pt x="195" y="19"/>
                </a:lnTo>
                <a:lnTo>
                  <a:pt x="225" y="18"/>
                </a:lnTo>
                <a:lnTo>
                  <a:pt x="259" y="18"/>
                </a:lnTo>
                <a:lnTo>
                  <a:pt x="270" y="17"/>
                </a:lnTo>
                <a:lnTo>
                  <a:pt x="295" y="15"/>
                </a:lnTo>
                <a:lnTo>
                  <a:pt x="310" y="14"/>
                </a:lnTo>
                <a:lnTo>
                  <a:pt x="346" y="14"/>
                </a:lnTo>
                <a:lnTo>
                  <a:pt x="455" y="13"/>
                </a:lnTo>
                <a:lnTo>
                  <a:pt x="466" y="13"/>
                </a:lnTo>
                <a:lnTo>
                  <a:pt x="476" y="12"/>
                </a:lnTo>
                <a:lnTo>
                  <a:pt x="486" y="11"/>
                </a:lnTo>
                <a:lnTo>
                  <a:pt x="493" y="10"/>
                </a:lnTo>
                <a:lnTo>
                  <a:pt x="511" y="9"/>
                </a:lnTo>
                <a:lnTo>
                  <a:pt x="526" y="8"/>
                </a:lnTo>
                <a:lnTo>
                  <a:pt x="532" y="7"/>
                </a:lnTo>
                <a:lnTo>
                  <a:pt x="538" y="6"/>
                </a:lnTo>
                <a:lnTo>
                  <a:pt x="543" y="5"/>
                </a:lnTo>
                <a:lnTo>
                  <a:pt x="553" y="5"/>
                </a:lnTo>
                <a:lnTo>
                  <a:pt x="610" y="1"/>
                </a:lnTo>
                <a:lnTo>
                  <a:pt x="633" y="0"/>
                </a:lnTo>
                <a:lnTo>
                  <a:pt x="743" y="0"/>
                </a:lnTo>
                <a:lnTo>
                  <a:pt x="753" y="0"/>
                </a:lnTo>
                <a:lnTo>
                  <a:pt x="762" y="1"/>
                </a:lnTo>
                <a:lnTo>
                  <a:pt x="770" y="2"/>
                </a:lnTo>
                <a:lnTo>
                  <a:pt x="778" y="3"/>
                </a:lnTo>
                <a:lnTo>
                  <a:pt x="785" y="4"/>
                </a:lnTo>
                <a:lnTo>
                  <a:pt x="792" y="6"/>
                </a:lnTo>
                <a:lnTo>
                  <a:pt x="797" y="7"/>
                </a:lnTo>
                <a:lnTo>
                  <a:pt x="802" y="9"/>
                </a:lnTo>
                <a:lnTo>
                  <a:pt x="806" y="10"/>
                </a:lnTo>
                <a:lnTo>
                  <a:pt x="811" y="11"/>
                </a:lnTo>
                <a:lnTo>
                  <a:pt x="819" y="12"/>
                </a:lnTo>
                <a:lnTo>
                  <a:pt x="836" y="13"/>
                </a:lnTo>
                <a:lnTo>
                  <a:pt x="839" y="13"/>
                </a:lnTo>
                <a:lnTo>
                  <a:pt x="842" y="14"/>
                </a:lnTo>
                <a:lnTo>
                  <a:pt x="845" y="15"/>
                </a:lnTo>
                <a:lnTo>
                  <a:pt x="848" y="16"/>
                </a:lnTo>
                <a:lnTo>
                  <a:pt x="851" y="17"/>
                </a:lnTo>
                <a:lnTo>
                  <a:pt x="864" y="18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Luxuries- Plays, concerts, indoor plumbing, electricity, and fine restaurants all were located in cities.</a:t>
            </a:r>
          </a:p>
          <a:p>
            <a:r>
              <a:rPr lang="en-US" smtClean="0"/>
              <a:t>Easy to get lost in (especially when hiding from friends and family).</a:t>
            </a:r>
          </a:p>
          <a:p>
            <a:r>
              <a:rPr lang="en-US" smtClean="0"/>
              <a:t>Hardships on the frontier and on the farms.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Other reasons for the shift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r>
              <a:rPr lang="en-US" smtClean="0"/>
              <a:t>Between 1880-1920: more than 25 million people immigrated to the US.</a:t>
            </a:r>
          </a:p>
          <a:p>
            <a:r>
              <a:rPr lang="en-US" smtClean="0"/>
              <a:t>Most were from Italy, Greece, Poland, and Russia.</a:t>
            </a:r>
          </a:p>
          <a:p>
            <a:pPr lvl="1"/>
            <a:r>
              <a:rPr lang="en-US" smtClean="0"/>
              <a:t>Roman Catholic, Eastern Orthodox, or Jewish faiths.</a:t>
            </a:r>
          </a:p>
          <a:p>
            <a:r>
              <a:rPr lang="en-US" smtClean="0"/>
              <a:t>Ellis Island- opened in 1892 and more than 20 million immigrants would pass through its doors until 1954.</a:t>
            </a:r>
          </a:p>
          <a:p>
            <a:r>
              <a:rPr lang="en-US" smtClean="0"/>
              <a:t>Most if not all immigrants settled in cities where large numbers of other immigrants lived.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Immigration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r>
              <a:rPr lang="en-US" smtClean="0"/>
              <a:t>Drug use, illegal activities, and violence all rise heavily with the increases in populations.</a:t>
            </a:r>
          </a:p>
          <a:p>
            <a:r>
              <a:rPr lang="en-US" smtClean="0"/>
              <a:t>Cities were completely unprepared for influx of citizens.  Too few firefighters, police, waste management systems, and too little housing were all major issues.</a:t>
            </a:r>
          </a:p>
          <a:p>
            <a:r>
              <a:rPr lang="en-US" smtClean="0"/>
              <a:t>Most apartments were divided among several families.</a:t>
            </a:r>
          </a:p>
          <a:p>
            <a:r>
              <a:rPr lang="en-US" smtClean="0"/>
              <a:t>African Americans and African immigrants were segregated to a small section of the city and faced horrible conditions.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Social Problems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rmAutofit fontScale="92500" lnSpcReduction="10000"/>
          </a:bodyPr>
          <a:lstStyle/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smtClean="0"/>
              <a:t>Politicians held the contracts to all public works projects and made those that wanted them to pay.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smtClean="0"/>
              <a:t>Companies added bribes into the contracts and paid the politicians for their assistance in getting the contract.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smtClean="0"/>
              <a:t>Many politicians had what was called a political machine, which went out into the city and bought votes for them through charity, intimidation, and work.</a:t>
            </a:r>
          </a:p>
          <a:p>
            <a:pPr marL="621792" lvl="1" fontAlgn="auto">
              <a:spcBef>
                <a:spcPts val="324"/>
              </a:spcBef>
              <a:spcAft>
                <a:spcPts val="0"/>
              </a:spcAft>
              <a:buFont typeface="Verdana"/>
              <a:buChar char="◦"/>
              <a:defRPr/>
            </a:pPr>
            <a:r>
              <a:rPr lang="en-US" dirty="0" smtClean="0"/>
              <a:t>These parts of the machine were also politicians and in return for their work were handsomely rewarded with their own kickbacks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Political Corruption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1910- the wealthiest 2% accounted for almost 20% of the total income of the US.</a:t>
            </a:r>
          </a:p>
          <a:p>
            <a:r>
              <a:rPr lang="en-US" smtClean="0"/>
              <a:t>Mergers and buyouts led to </a:t>
            </a:r>
            <a:r>
              <a:rPr lang="en-US" u="sng" smtClean="0"/>
              <a:t>trusts</a:t>
            </a:r>
            <a:r>
              <a:rPr lang="en-US" smtClean="0"/>
              <a:t> (a combination of companies dominating an industry) which reduced the amount of competition in the cities.</a:t>
            </a:r>
          </a:p>
          <a:p>
            <a:r>
              <a:rPr lang="en-US" smtClean="0"/>
              <a:t>However, as the wealthy became richer through these practices, materials and products became cheaper for the poor.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Industrial Disorder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541</TotalTime>
  <Words>553</Words>
  <Application>Microsoft Office PowerPoint</Application>
  <PresentationFormat>On-screen Show (4:3)</PresentationFormat>
  <Paragraphs>34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Design Template</vt:lpstr>
      </vt:variant>
      <vt:variant>
        <vt:i4>8</vt:i4>
      </vt:variant>
      <vt:variant>
        <vt:lpstr>Slide Titles</vt:lpstr>
      </vt:variant>
      <vt:variant>
        <vt:i4>14</vt:i4>
      </vt:variant>
    </vt:vector>
  </HeadingPairs>
  <TitlesOfParts>
    <vt:vector size="28" baseType="lpstr">
      <vt:lpstr>Lucida Sans Unicode</vt:lpstr>
      <vt:lpstr>Arial</vt:lpstr>
      <vt:lpstr>Wingdings 3</vt:lpstr>
      <vt:lpstr>Verdana</vt:lpstr>
      <vt:lpstr>Wingdings 2</vt:lpstr>
      <vt:lpstr>Calibri</vt:lpstr>
      <vt:lpstr>Concourse</vt:lpstr>
      <vt:lpstr>Concourse</vt:lpstr>
      <vt:lpstr>Concourse</vt:lpstr>
      <vt:lpstr>Concourse</vt:lpstr>
      <vt:lpstr>Concourse</vt:lpstr>
      <vt:lpstr>Concourse</vt:lpstr>
      <vt:lpstr>Concourse</vt:lpstr>
      <vt:lpstr>Concourse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New Order</dc:title>
  <dc:creator>Eric Rossi</dc:creator>
  <cp:lastModifiedBy>ASD</cp:lastModifiedBy>
  <cp:revision>22</cp:revision>
  <dcterms:created xsi:type="dcterms:W3CDTF">2009-10-28T04:10:36Z</dcterms:created>
  <dcterms:modified xsi:type="dcterms:W3CDTF">2010-06-09T21:05:39Z</dcterms:modified>
</cp:coreProperties>
</file>